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61" r:id="rId2"/>
    <p:sldId id="298" r:id="rId3"/>
    <p:sldId id="317" r:id="rId4"/>
    <p:sldId id="309" r:id="rId5"/>
    <p:sldId id="313" r:id="rId6"/>
    <p:sldId id="310" r:id="rId7"/>
    <p:sldId id="318" r:id="rId8"/>
    <p:sldId id="311" r:id="rId9"/>
    <p:sldId id="315" r:id="rId10"/>
    <p:sldId id="312" r:id="rId11"/>
    <p:sldId id="314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39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3C2C7-5F3C-4E57-80CD-D57971A71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3FECD-7EA0-4348-A774-533B941BE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0D266-E0AE-4BF6-8069-9C45EB7F3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F6E8F-6A4C-4868-A1B0-FE7D58D64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0252B-5C4C-460B-B0B1-16538CE11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2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1BFE-7E58-4D0B-95B1-DC55CF5BB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FAD846-4C64-4BB4-887B-A9D8A525D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12444-3B57-4A9A-8AFC-5C90A05D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2886D-E757-4320-969A-15F8D3967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39D8C-F0C5-41E7-908B-947B3E74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9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02F0C9-0CB9-4DC6-81D6-96B3DA797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29467-4222-4B6C-8867-D90E25E05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263AE-3ACD-4876-9B64-A6A090540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0ABE2-4F9D-4D1D-AB2B-BE7A7B25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E2CD5-AF40-4582-93FB-DB1D5F7E2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7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BC99-3A99-40ED-91CB-D3DEE9A0E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C777D-2324-4E4B-8037-1536E6C23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98F07-BAFD-4973-9093-A3A3F23B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60BA-9A91-4D86-A3BB-A64D146B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0B1B3-9DA4-4DC0-B937-53B2E70C7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2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C91A-AFA1-4897-A4B0-1C6A9211C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5B738-3485-4F73-AFE7-22D98751C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64C5A-8EB1-4E43-9CEA-60416C8C7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0491B-791A-445A-8259-CF4DD216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994C6-8414-4E55-B841-3C24FE342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0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7983-7D2B-4EC3-B9D5-5D86A5973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1CA2E-DC32-4A80-AD90-32664FBCF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D7942-2122-4481-87C1-50981BA16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8369B-E507-4FA3-9475-992116AD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C9AC0-8E7D-4928-A5C2-2A606666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A1D7E-3922-4632-9336-F359E1DD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6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BF79D-3A21-4869-8986-79B3FDEF4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22A3C-703E-450B-98CD-D3866E96A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5728B-C2B0-4EDB-92DA-2613B76B1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761551-7E90-492A-9A87-E6D82755F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D44F1-7C5D-4DD6-AC4B-5DCF00AB5B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41049C-F417-4618-9E1D-1E2F9D7AD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48A6A7-0EDA-4FB1-A4AE-9EF46BFBD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EED563-060B-4790-AE49-3FC3C9454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8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E8C0-DC98-4F23-AD71-B842C0D9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365A5F-D1E9-499C-B0FA-CD8CE847F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E21A81-237E-4C5F-8F2D-62E67F3E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AA058-6ACF-4012-B940-C7D01162B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8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8A7B0-886D-4A64-A65B-4F680DE0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C6BFA0-0D47-4047-B722-398EAAA5A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AFD61-50A6-40B3-A9F7-504A38BF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9FEB6-24AD-4AF2-8935-65DC0A7B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F600-E7CF-4015-85ED-F3A60C9D4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7607B-E9DF-4EF8-9936-D1F00D820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C9471-8EAD-4A61-831B-1B7BB513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EA26D-2982-4387-B438-52F425E50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66B2D-2706-49C4-AB10-C4521124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5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D1BB-0522-4ED9-801F-E590FF09B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2C7B43-F3BE-42B0-A4BC-3E9C2CBA1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F9EDA-19FB-4E69-BDA8-3F55094DE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47F27-C6F6-4EDB-A5B5-F22B39DF5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01F36-5365-4644-B2BB-B91892249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22365-A67E-42A8-A338-735EF634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4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F1E94F-6E28-4075-A5D5-9A51010E5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E3F27-7C7E-4AF9-8341-A84E734D1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5F886-A119-44C1-8C07-81A41531F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E5C40-A584-43E9-867B-8C459D7E128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B5E5F-3794-4606-9C39-26B64DEA9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72051-FDF5-4E6F-94A8-AEB460B1F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CF12-5742-43E1-9CD5-2A116B18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5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7059" y="788289"/>
            <a:ext cx="6867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>
                <a:cs typeface="B Nazanin" panose="00000400000000000000" pitchFamily="2" charset="-78"/>
              </a:rPr>
              <a:t>بسم الله الرحمن الرحیم</a:t>
            </a:r>
            <a:endParaRPr lang="en-US" sz="2000" b="1" dirty="0"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887" y="468630"/>
            <a:ext cx="1641484" cy="15030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5248" y="468630"/>
            <a:ext cx="1188823" cy="12193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FB0765-A0CD-40D1-92D2-3D5F18F28951}"/>
              </a:ext>
            </a:extLst>
          </p:cNvPr>
          <p:cNvSpPr txBox="1"/>
          <p:nvPr/>
        </p:nvSpPr>
        <p:spPr>
          <a:xfrm>
            <a:off x="1844857" y="1311509"/>
            <a:ext cx="850228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800" b="1" dirty="0">
                <a:solidFill>
                  <a:srgbClr val="0000FF"/>
                </a:solidFill>
                <a:cs typeface="B Nazanin" panose="00000400000000000000" pitchFamily="2" charset="-78"/>
              </a:rPr>
              <a:t>جلسه ارائه به شورای مرکز نوآوری و ایده پروری سلامت</a:t>
            </a:r>
            <a:endParaRPr lang="en-US" sz="2400" dirty="0">
              <a:solidFill>
                <a:srgbClr val="0000FF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AA1EFA-5005-43AD-9A01-6D099DCE997E}"/>
              </a:ext>
            </a:extLst>
          </p:cNvPr>
          <p:cNvSpPr/>
          <p:nvPr/>
        </p:nvSpPr>
        <p:spPr>
          <a:xfrm>
            <a:off x="3048000" y="300037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fa-IR" sz="2000" b="1" dirty="0">
                <a:solidFill>
                  <a:srgbClr val="000000"/>
                </a:solidFill>
                <a:latin typeface="2  Nazanin"/>
                <a:cs typeface="B Nazanin" pitchFamily="2" charset="-78"/>
              </a:rPr>
              <a:t>نام ایده محوری</a:t>
            </a:r>
          </a:p>
          <a:p>
            <a:pPr lvl="0" algn="ctr" rtl="1">
              <a:spcBef>
                <a:spcPct val="50000"/>
              </a:spcBef>
            </a:pPr>
            <a:endParaRPr lang="fa-IR" sz="20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  <a:p>
            <a:pPr lvl="0" algn="ctr" rtl="1">
              <a:spcBef>
                <a:spcPct val="50000"/>
              </a:spcBef>
            </a:pPr>
            <a:r>
              <a:rPr lang="fa-IR" sz="2000" b="1" dirty="0">
                <a:solidFill>
                  <a:srgbClr val="000000"/>
                </a:solidFill>
                <a:latin typeface="2  Nazanin"/>
                <a:cs typeface="B Nazanin" pitchFamily="2" charset="-78"/>
              </a:rPr>
              <a:t>نام گروه/ شرکت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D09A75-08BF-489C-B20F-9CC132353441}"/>
              </a:ext>
            </a:extLst>
          </p:cNvPr>
          <p:cNvSpPr txBox="1"/>
          <p:nvPr/>
        </p:nvSpPr>
        <p:spPr>
          <a:xfrm>
            <a:off x="180975" y="5546491"/>
            <a:ext cx="11634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توضیحات</a:t>
            </a:r>
          </a:p>
          <a:p>
            <a:pPr algn="just" rtl="1"/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اطلاعات مورد نیازطبق فرمت اسلاید های ارسالی تکمیل شود. پس از تکمیل به کارشناس مرکز نوآوری ارسال گردد </a:t>
            </a:r>
            <a:r>
              <a:rPr lang="en-US" dirty="0">
                <a:solidFill>
                  <a:srgbClr val="FF0000"/>
                </a:solidFill>
                <a:cs typeface="B Nazanin" panose="00000400000000000000" pitchFamily="2" charset="-78"/>
              </a:rPr>
              <a:t>(Innovation@mums.ac.ir)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. </a:t>
            </a:r>
            <a:endParaRPr lang="en-US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>
                <a:solidFill>
                  <a:srgbClr val="FF0000"/>
                </a:solidFill>
                <a:cs typeface="B Nazanin" panose="00000400000000000000" pitchFamily="2" charset="-78"/>
              </a:rPr>
              <a:t>در 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صورت داشتن نمونه اولیه، حتما در جلسه ارائه شود. </a:t>
            </a:r>
          </a:p>
          <a:p>
            <a:pPr algn="just" rtl="1"/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فونت و فرمت اسلاید ها تغییر نکند. در صورت نیاز به ارایه اطلاعات بیشتر از اسلاید جدید ایجاد کنید.  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5447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6264709" y="629954"/>
            <a:ext cx="5222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لیست استاندارد و مجوزهای مرتبط با ایده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استاندارد ها و الزامات فنی واجرایی مورد نیاز پیاده سازی ایده را توضیح دهید</a:t>
            </a: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767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7431696" y="629954"/>
            <a:ext cx="40559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هدف از استقرار در مرکز نوآوری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22739" y="1758818"/>
            <a:ext cx="11277601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خواسته (های) تیم از استقرار در مرکز نوآوری چیست؟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0473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462" y="1365015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4763743" y="1866552"/>
            <a:ext cx="26645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با تشکر از توجه شما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457198" y="3028389"/>
            <a:ext cx="11277601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اطلاعات تماس فرد رابط را قرار دهید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نام و نام خانوادگی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شماره تماس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آدرس ایمیل</a:t>
            </a:r>
            <a:endParaRPr lang="en-US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FDFF96-3506-45A2-8A14-426F78DECB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8513" y="1365015"/>
            <a:ext cx="1188823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909276" y="635218"/>
            <a:ext cx="2592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spcBef>
                <a:spcPct val="50000"/>
              </a:spcBef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ea typeface="+mj-ea"/>
                <a:cs typeface="B Nazanin" pitchFamily="2" charset="-78"/>
              </a:rPr>
              <a:t>معرفی اعضای اصلی</a:t>
            </a:r>
            <a:endParaRPr lang="fa-IR" sz="32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63166"/>
              </p:ext>
            </p:extLst>
          </p:nvPr>
        </p:nvGraphicFramePr>
        <p:xfrm>
          <a:off x="1666876" y="1476757"/>
          <a:ext cx="9319640" cy="2385286"/>
        </p:xfrm>
        <a:graphic>
          <a:graphicData uri="http://schemas.openxmlformats.org/drawingml/2006/table">
            <a:tbl>
              <a:tblPr rtl="1" firstRow="1" firstCol="1" bandRow="1">
                <a:tableStyleId>{00A15C55-8517-42AA-B614-E9B94910E393}</a:tableStyleId>
              </a:tblPr>
              <a:tblGrid>
                <a:gridCol w="2048775">
                  <a:extLst>
                    <a:ext uri="{9D8B030D-6E8A-4147-A177-3AD203B41FA5}">
                      <a16:colId xmlns:a16="http://schemas.microsoft.com/office/drawing/2014/main" val="779286477"/>
                    </a:ext>
                  </a:extLst>
                </a:gridCol>
                <a:gridCol w="1453301">
                  <a:extLst>
                    <a:ext uri="{9D8B030D-6E8A-4147-A177-3AD203B41FA5}">
                      <a16:colId xmlns:a16="http://schemas.microsoft.com/office/drawing/2014/main" val="1748239532"/>
                    </a:ext>
                  </a:extLst>
                </a:gridCol>
                <a:gridCol w="1454391">
                  <a:extLst>
                    <a:ext uri="{9D8B030D-6E8A-4147-A177-3AD203B41FA5}">
                      <a16:colId xmlns:a16="http://schemas.microsoft.com/office/drawing/2014/main" val="855800580"/>
                    </a:ext>
                  </a:extLst>
                </a:gridCol>
                <a:gridCol w="1454391">
                  <a:extLst>
                    <a:ext uri="{9D8B030D-6E8A-4147-A177-3AD203B41FA5}">
                      <a16:colId xmlns:a16="http://schemas.microsoft.com/office/drawing/2014/main" val="3847165292"/>
                    </a:ext>
                  </a:extLst>
                </a:gridCol>
                <a:gridCol w="1454391">
                  <a:extLst>
                    <a:ext uri="{9D8B030D-6E8A-4147-A177-3AD203B41FA5}">
                      <a16:colId xmlns:a16="http://schemas.microsoft.com/office/drawing/2014/main" val="2457099787"/>
                    </a:ext>
                  </a:extLst>
                </a:gridCol>
                <a:gridCol w="1454391">
                  <a:extLst>
                    <a:ext uri="{9D8B030D-6E8A-4147-A177-3AD203B41FA5}">
                      <a16:colId xmlns:a16="http://schemas.microsoft.com/office/drawing/2014/main" val="2432467188"/>
                    </a:ext>
                  </a:extLst>
                </a:gridCol>
              </a:tblGrid>
              <a:tr h="86608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نام و نام‌خانوادگی اعضا تیم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سمت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 و مقطع تحصیلی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مهارت(های) کلیدی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نقش (ها) در تیم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سهم شراکت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(اگر مشخص است)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4769270"/>
                  </a:ext>
                </a:extLst>
              </a:tr>
              <a:tr h="50640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224566"/>
                  </a:ext>
                </a:extLst>
              </a:tr>
              <a:tr h="50640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9829307"/>
                  </a:ext>
                </a:extLst>
              </a:tr>
              <a:tr h="50640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6E7B6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8630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66875" cy="152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6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417"/>
            <a:ext cx="1666875" cy="152629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4E4E1FF-5570-49A7-A248-4382020FECEB}"/>
              </a:ext>
            </a:extLst>
          </p:cNvPr>
          <p:cNvSpPr/>
          <p:nvPr/>
        </p:nvSpPr>
        <p:spPr>
          <a:xfrm>
            <a:off x="542925" y="1794897"/>
            <a:ext cx="11399608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مشکل را توضیح دهید:</a:t>
            </a: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راه حل شما جهت حل مشکل چیست؟ </a:t>
            </a: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ct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ctr" rtl="1"/>
            <a:endParaRPr lang="fa-IR" sz="2400" dirty="0"/>
          </a:p>
          <a:p>
            <a:pPr lvl="0" algn="ctr" rtl="1"/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9281227" y="629954"/>
            <a:ext cx="26613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spcBef>
                <a:spcPct val="50000"/>
              </a:spcBef>
            </a:pPr>
            <a:r>
              <a:rPr lang="fa-IR" sz="2800" b="1" dirty="0" smtClean="0">
                <a:solidFill>
                  <a:srgbClr val="000000"/>
                </a:solidFill>
                <a:latin typeface="Gill Sans MT" pitchFamily="34" charset="0"/>
                <a:ea typeface="+mj-ea"/>
                <a:cs typeface="B Nazanin" pitchFamily="2" charset="-78"/>
              </a:rPr>
              <a:t>مشکل را شرح دهید</a:t>
            </a:r>
            <a:endParaRPr lang="fa-IR" sz="32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515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9400367" y="629954"/>
            <a:ext cx="23150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>
              <a:spcBef>
                <a:spcPct val="50000"/>
              </a:spcBef>
            </a:pPr>
            <a:r>
              <a:rPr lang="fa-IR" sz="2800" b="1" dirty="0">
                <a:solidFill>
                  <a:srgbClr val="000000"/>
                </a:solidFill>
                <a:latin typeface="Gill Sans MT" pitchFamily="34" charset="0"/>
                <a:ea typeface="+mj-ea"/>
                <a:cs typeface="B Nazanin" pitchFamily="2" charset="-78"/>
              </a:rPr>
              <a:t>تشریح بازار هدف</a:t>
            </a:r>
            <a:endParaRPr lang="fa-IR" sz="3200" b="1" dirty="0">
              <a:solidFill>
                <a:srgbClr val="000000"/>
              </a:solidFill>
              <a:latin typeface="2  Nazanin"/>
              <a:cs typeface="B Nazanin" pitchFamily="2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381000" y="1703731"/>
            <a:ext cx="11410951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این ایده چه نیازی از مشتری را برطرف می کند؟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بازار هدف و مشتریان شما چه کسانی هستند؟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مشتریان در حال حاضر چگونه این نیاز را برطرف می کنند؟</a:t>
            </a: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1537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8077705" y="629954"/>
            <a:ext cx="34099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معرفی رقبای فعلی و آینده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مقایسه کیفیت- قیمت و سایر ویژگی </a:t>
            </a: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ها نسبت به رقبا یا راه حل های موجود را ارائه کنید </a:t>
            </a: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(بصورت جدول ارائه و مقایسه گردد)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ارزش و برتری ایده شما نسبت به رقبا چیست؟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765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7111092" y="629954"/>
            <a:ext cx="47981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نوآورانه بودن ايده (با ارائه مستندات)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آیا ایده کاملا نوآورانه است؟</a:t>
            </a: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تمایز ایده شما با سایر ایده ها و محصولات چیست؟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ایا با سایر ایده ها و محصولات مشابهت دارد؟</a:t>
            </a: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399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8882161" y="688143"/>
            <a:ext cx="2719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fa-IR" sz="28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تخمین بازار و فروش </a:t>
            </a:r>
            <a:endParaRPr lang="fa-IR" sz="2800" b="1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چه میزان فروش پس از تکمیل محصول متصور </a:t>
            </a:r>
            <a:r>
              <a:rPr lang="fa-IR" sz="2400" smtClean="0">
                <a:solidFill>
                  <a:prstClr val="black"/>
                </a:solidFill>
                <a:cs typeface="B Nazanin" panose="00000400000000000000" pitchFamily="2" charset="-78"/>
              </a:rPr>
              <a:t>هستید؟ (عدد و رقم در سال اول و سوم و پنج ارائه کنید)</a:t>
            </a: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4364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7532685" y="629954"/>
            <a:ext cx="3954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fa-IR" sz="2800" b="1" dirty="0">
                <a:solidFill>
                  <a:prstClr val="black"/>
                </a:solidFill>
                <a:cs typeface="B Nazanin" panose="00000400000000000000" pitchFamily="2" charset="-78"/>
              </a:rPr>
              <a:t>تشریح فرآیند پیاده سازی ایده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r" rtl="1"/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مسیر توسعه ایده تا رسیدن به بازار را به طور خلاصه توضیح دهید</a:t>
            </a: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73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22B25E-614E-4C33-B2E7-F0E34E21DBFA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rgbClr val="639172"/>
          </a:solidFill>
        </p:spPr>
        <p:txBody>
          <a:bodyPr wrap="square" rtlCol="0">
            <a:spAutoFit/>
          </a:bodyPr>
          <a:lstStyle/>
          <a:p>
            <a:pPr lvl="1" algn="just" rtl="1"/>
            <a:r>
              <a:rPr lang="fa-IR" sz="1600" b="1" dirty="0">
                <a:solidFill>
                  <a:srgbClr val="FFC000"/>
                </a:solidFill>
                <a:cs typeface="B Nazanin" panose="00000400000000000000" pitchFamily="2" charset="-78"/>
              </a:rPr>
              <a:t>ارائه ایده درشورای مرکز نوآوری سلامت دانشگاه علوم پزشکی مشهد</a:t>
            </a:r>
            <a:endParaRPr lang="en-US" sz="1600" b="1" dirty="0">
              <a:solidFill>
                <a:srgbClr val="FFC000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31737"/>
            <a:ext cx="1666875" cy="15262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69D7B12-B2E2-4963-85F4-FC9FABCEBEBB}"/>
              </a:ext>
            </a:extLst>
          </p:cNvPr>
          <p:cNvSpPr/>
          <p:nvPr/>
        </p:nvSpPr>
        <p:spPr>
          <a:xfrm>
            <a:off x="6840188" y="629954"/>
            <a:ext cx="46474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fa-IR" sz="28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برآورد مالی پیاده سازی مراحل پروژه</a:t>
            </a:r>
            <a:endParaRPr lang="fa-IR" sz="2800" b="1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089D3-DE37-4FC5-AA29-722B7540D587}"/>
              </a:ext>
            </a:extLst>
          </p:cNvPr>
          <p:cNvSpPr/>
          <p:nvPr/>
        </p:nvSpPr>
        <p:spPr>
          <a:xfrm>
            <a:off x="514350" y="1703731"/>
            <a:ext cx="11277601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برآورد مالی تقریبی مورد نیاز برای هر مرحله از پیاده سازی ایده چه مقدار است</a:t>
            </a: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؟</a:t>
            </a: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آیا برنامه ای درباره تأمین </a:t>
            </a:r>
            <a:r>
              <a:rPr lang="fa-IR" sz="2400" dirty="0">
                <a:solidFill>
                  <a:prstClr val="black"/>
                </a:solidFill>
                <a:cs typeface="B Nazanin" panose="00000400000000000000" pitchFamily="2" charset="-78"/>
              </a:rPr>
              <a:t>منابع مالی جهت اجرایی نمودن </a:t>
            </a:r>
            <a:r>
              <a:rPr lang="fa-IR" sz="24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ایده دارید؟</a:t>
            </a: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342900" lvl="0" indent="-342900" algn="r" rtl="1">
              <a:buFont typeface="Arial" panose="020B0604020202020204" pitchFamily="34" charset="0"/>
              <a:buChar char="•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039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3842</TotalTime>
  <Words>487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2  Nazanin</vt:lpstr>
      <vt:lpstr>Arial</vt:lpstr>
      <vt:lpstr>B Nazanin</vt:lpstr>
      <vt:lpstr>Calibri</vt:lpstr>
      <vt:lpstr>Calibri Light</vt:lpstr>
      <vt:lpstr>Gill Sans MT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</dc:creator>
  <cp:lastModifiedBy>Seyed Ali Mousavi Shaegh (Ph.D)</cp:lastModifiedBy>
  <cp:revision>146</cp:revision>
  <dcterms:created xsi:type="dcterms:W3CDTF">2022-06-22T15:35:18Z</dcterms:created>
  <dcterms:modified xsi:type="dcterms:W3CDTF">2025-07-02T06:27:47Z</dcterms:modified>
</cp:coreProperties>
</file>